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66" r:id="rId5"/>
    <p:sldId id="274" r:id="rId6"/>
    <p:sldId id="275" r:id="rId7"/>
    <p:sldId id="276" r:id="rId8"/>
    <p:sldId id="282" r:id="rId9"/>
    <p:sldId id="277" r:id="rId10"/>
    <p:sldId id="278" r:id="rId11"/>
    <p:sldId id="279" r:id="rId12"/>
    <p:sldId id="280" r:id="rId13"/>
    <p:sldId id="281" r:id="rId14"/>
    <p:sldId id="283" r:id="rId15"/>
    <p:sldId id="272" r:id="rId16"/>
    <p:sldId id="269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74" autoAdjust="0"/>
  </p:normalViewPr>
  <p:slideViewPr>
    <p:cSldViewPr snapToGrid="0" showGuides="1">
      <p:cViewPr varScale="1">
        <p:scale>
          <a:sx n="86" d="100"/>
          <a:sy n="86" d="100"/>
        </p:scale>
        <p:origin x="562" y="5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239E0E-AEAC-468F-B861-5CDF7F152D3F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37784F6C-2A01-4E84-B7E9-F0267BD859D7}">
      <dgm:prSet/>
      <dgm:spPr/>
      <dgm:t>
        <a:bodyPr/>
        <a:lstStyle/>
        <a:p>
          <a:r>
            <a:rPr lang="en-US"/>
            <a:t>Expedia’s website provide quick and responsive service</a:t>
          </a:r>
        </a:p>
      </dgm:t>
    </dgm:pt>
    <dgm:pt modelId="{D51E0952-4131-448E-9AAF-5E66BC4CD2CB}" type="parTrans" cxnId="{4C2D03EA-8D69-4B14-A72F-4A45B66369C8}">
      <dgm:prSet/>
      <dgm:spPr/>
      <dgm:t>
        <a:bodyPr/>
        <a:lstStyle/>
        <a:p>
          <a:endParaRPr lang="en-US"/>
        </a:p>
      </dgm:t>
    </dgm:pt>
    <dgm:pt modelId="{496F13A5-7B4C-4EFF-B361-0042A19B9076}" type="sibTrans" cxnId="{4C2D03EA-8D69-4B14-A72F-4A45B66369C8}">
      <dgm:prSet/>
      <dgm:spPr/>
      <dgm:t>
        <a:bodyPr/>
        <a:lstStyle/>
        <a:p>
          <a:endParaRPr lang="en-US"/>
        </a:p>
      </dgm:t>
    </dgm:pt>
    <dgm:pt modelId="{FF3E6DE5-2B97-42E3-BDBC-347E2D15F545}">
      <dgm:prSet/>
      <dgm:spPr/>
      <dgm:t>
        <a:bodyPr/>
        <a:lstStyle/>
        <a:p>
          <a:r>
            <a:rPr lang="en-US"/>
            <a:t>Minimal network latency</a:t>
          </a:r>
        </a:p>
      </dgm:t>
    </dgm:pt>
    <dgm:pt modelId="{E0AA574F-70B5-47CD-9742-B72C23C99211}" type="parTrans" cxnId="{0E6BEF61-EF8C-4F9A-B2CF-A0953803D251}">
      <dgm:prSet/>
      <dgm:spPr/>
      <dgm:t>
        <a:bodyPr/>
        <a:lstStyle/>
        <a:p>
          <a:endParaRPr lang="en-US"/>
        </a:p>
      </dgm:t>
    </dgm:pt>
    <dgm:pt modelId="{AA207402-4035-4A7A-948D-2E812B8B8A47}" type="sibTrans" cxnId="{0E6BEF61-EF8C-4F9A-B2CF-A0953803D251}">
      <dgm:prSet/>
      <dgm:spPr/>
      <dgm:t>
        <a:bodyPr/>
        <a:lstStyle/>
        <a:p>
          <a:endParaRPr lang="en-US"/>
        </a:p>
      </dgm:t>
    </dgm:pt>
    <dgm:pt modelId="{CA4DD943-A5AD-4BCC-BFA7-99253D432097}">
      <dgm:prSet/>
      <dgm:spPr/>
      <dgm:t>
        <a:bodyPr/>
        <a:lstStyle/>
        <a:p>
          <a:r>
            <a:rPr lang="en-US"/>
            <a:t>No occurrence of Site abandonment</a:t>
          </a:r>
        </a:p>
      </dgm:t>
    </dgm:pt>
    <dgm:pt modelId="{FD59E29C-ABBE-4CD9-84A5-9760A4106CA2}" type="parTrans" cxnId="{20BCCE6D-7F1A-4625-8F29-F38363A2E57F}">
      <dgm:prSet/>
      <dgm:spPr/>
      <dgm:t>
        <a:bodyPr/>
        <a:lstStyle/>
        <a:p>
          <a:endParaRPr lang="en-US"/>
        </a:p>
      </dgm:t>
    </dgm:pt>
    <dgm:pt modelId="{84F82A53-10AF-441D-860B-528578389FDE}" type="sibTrans" cxnId="{20BCCE6D-7F1A-4625-8F29-F38363A2E57F}">
      <dgm:prSet/>
      <dgm:spPr/>
      <dgm:t>
        <a:bodyPr/>
        <a:lstStyle/>
        <a:p>
          <a:endParaRPr lang="en-US"/>
        </a:p>
      </dgm:t>
    </dgm:pt>
    <dgm:pt modelId="{7C14B95F-3B2B-4E47-85EA-543E04717212}">
      <dgm:prSet/>
      <dgm:spPr/>
      <dgm:t>
        <a:bodyPr/>
        <a:lstStyle/>
        <a:p>
          <a:r>
            <a:rPr lang="en-US"/>
            <a:t>High level of availability at different locations</a:t>
          </a:r>
        </a:p>
      </dgm:t>
    </dgm:pt>
    <dgm:pt modelId="{342CA1A0-6808-4DAE-BE7F-5FE535C58B8E}" type="parTrans" cxnId="{F6D5840C-5B2C-4669-8590-11E3223E0B7C}">
      <dgm:prSet/>
      <dgm:spPr/>
      <dgm:t>
        <a:bodyPr/>
        <a:lstStyle/>
        <a:p>
          <a:endParaRPr lang="en-US"/>
        </a:p>
      </dgm:t>
    </dgm:pt>
    <dgm:pt modelId="{4C945CF7-41CD-4A15-8600-DCE50494AEAB}" type="sibTrans" cxnId="{F6D5840C-5B2C-4669-8590-11E3223E0B7C}">
      <dgm:prSet/>
      <dgm:spPr/>
      <dgm:t>
        <a:bodyPr/>
        <a:lstStyle/>
        <a:p>
          <a:endParaRPr lang="en-US"/>
        </a:p>
      </dgm:t>
    </dgm:pt>
    <dgm:pt modelId="{BEEC3F17-9085-4556-9939-353910E6D7AA}">
      <dgm:prSet/>
      <dgm:spPr/>
      <dgm:t>
        <a:bodyPr/>
        <a:lstStyle/>
        <a:p>
          <a:r>
            <a:rPr lang="en-US"/>
            <a:t>Cost effective</a:t>
          </a:r>
        </a:p>
      </dgm:t>
    </dgm:pt>
    <dgm:pt modelId="{C45859C4-C627-464E-B723-C71BEB906B4F}" type="parTrans" cxnId="{5EC901C1-867B-4AD4-A8AB-393F56259826}">
      <dgm:prSet/>
      <dgm:spPr/>
      <dgm:t>
        <a:bodyPr/>
        <a:lstStyle/>
        <a:p>
          <a:endParaRPr lang="en-US"/>
        </a:p>
      </dgm:t>
    </dgm:pt>
    <dgm:pt modelId="{B2396C4D-518C-448E-9BAC-F49801CD6480}" type="sibTrans" cxnId="{5EC901C1-867B-4AD4-A8AB-393F56259826}">
      <dgm:prSet/>
      <dgm:spPr/>
      <dgm:t>
        <a:bodyPr/>
        <a:lstStyle/>
        <a:p>
          <a:endParaRPr lang="en-US"/>
        </a:p>
      </dgm:t>
    </dgm:pt>
    <dgm:pt modelId="{E6DD0B04-5F5B-4C63-BAC1-A0C63CB7D6B6}" type="pres">
      <dgm:prSet presAssocID="{24239E0E-AEAC-468F-B861-5CDF7F152D3F}" presName="linear" presStyleCnt="0">
        <dgm:presLayoutVars>
          <dgm:animLvl val="lvl"/>
          <dgm:resizeHandles val="exact"/>
        </dgm:presLayoutVars>
      </dgm:prSet>
      <dgm:spPr/>
    </dgm:pt>
    <dgm:pt modelId="{50E72307-A5B2-4EA4-8F98-C14A684C5410}" type="pres">
      <dgm:prSet presAssocID="{37784F6C-2A01-4E84-B7E9-F0267BD859D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B7C1DF6-5DBD-4B10-BAA0-8B99EE7B1DCF}" type="pres">
      <dgm:prSet presAssocID="{496F13A5-7B4C-4EFF-B361-0042A19B9076}" presName="spacer" presStyleCnt="0"/>
      <dgm:spPr/>
    </dgm:pt>
    <dgm:pt modelId="{C16D3ABE-1A4E-4A76-A71B-139B72FBBDCB}" type="pres">
      <dgm:prSet presAssocID="{FF3E6DE5-2B97-42E3-BDBC-347E2D15F54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BED43EC-A942-42D6-BDF5-FC79917E9AE9}" type="pres">
      <dgm:prSet presAssocID="{AA207402-4035-4A7A-948D-2E812B8B8A47}" presName="spacer" presStyleCnt="0"/>
      <dgm:spPr/>
    </dgm:pt>
    <dgm:pt modelId="{3BCDA362-ACA7-4452-8F84-3B4CBA52F4B5}" type="pres">
      <dgm:prSet presAssocID="{CA4DD943-A5AD-4BCC-BFA7-99253D43209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160F246-42C7-4C00-BFC3-F1FC4B092367}" type="pres">
      <dgm:prSet presAssocID="{84F82A53-10AF-441D-860B-528578389FDE}" presName="spacer" presStyleCnt="0"/>
      <dgm:spPr/>
    </dgm:pt>
    <dgm:pt modelId="{5C16C77D-D207-41EF-B293-130559A49B97}" type="pres">
      <dgm:prSet presAssocID="{7C14B95F-3B2B-4E47-85EA-543E04717212}" presName="parentText" presStyleLbl="node1" presStyleIdx="3" presStyleCnt="5" custLinFactNeighborX="-987" custLinFactNeighborY="-39952">
        <dgm:presLayoutVars>
          <dgm:chMax val="0"/>
          <dgm:bulletEnabled val="1"/>
        </dgm:presLayoutVars>
      </dgm:prSet>
      <dgm:spPr/>
    </dgm:pt>
    <dgm:pt modelId="{13220A84-C29F-4983-96B2-06AB54E82966}" type="pres">
      <dgm:prSet presAssocID="{4C945CF7-41CD-4A15-8600-DCE50494AEAB}" presName="spacer" presStyleCnt="0"/>
      <dgm:spPr/>
    </dgm:pt>
    <dgm:pt modelId="{A678E4B6-4E56-4402-BAB4-5049E3A03B6A}" type="pres">
      <dgm:prSet presAssocID="{BEEC3F17-9085-4556-9939-353910E6D7A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6D5840C-5B2C-4669-8590-11E3223E0B7C}" srcId="{24239E0E-AEAC-468F-B861-5CDF7F152D3F}" destId="{7C14B95F-3B2B-4E47-85EA-543E04717212}" srcOrd="3" destOrd="0" parTransId="{342CA1A0-6808-4DAE-BE7F-5FE535C58B8E}" sibTransId="{4C945CF7-41CD-4A15-8600-DCE50494AEAB}"/>
    <dgm:cxn modelId="{F494B55B-B9A3-49C7-A6C1-6E72B6DA1D07}" type="presOf" srcId="{24239E0E-AEAC-468F-B861-5CDF7F152D3F}" destId="{E6DD0B04-5F5B-4C63-BAC1-A0C63CB7D6B6}" srcOrd="0" destOrd="0" presId="urn:microsoft.com/office/officeart/2005/8/layout/vList2"/>
    <dgm:cxn modelId="{219EE860-9F02-4484-AC76-2FBB4BAF5ED6}" type="presOf" srcId="{CA4DD943-A5AD-4BCC-BFA7-99253D432097}" destId="{3BCDA362-ACA7-4452-8F84-3B4CBA52F4B5}" srcOrd="0" destOrd="0" presId="urn:microsoft.com/office/officeart/2005/8/layout/vList2"/>
    <dgm:cxn modelId="{0E6BEF61-EF8C-4F9A-B2CF-A0953803D251}" srcId="{24239E0E-AEAC-468F-B861-5CDF7F152D3F}" destId="{FF3E6DE5-2B97-42E3-BDBC-347E2D15F545}" srcOrd="1" destOrd="0" parTransId="{E0AA574F-70B5-47CD-9742-B72C23C99211}" sibTransId="{AA207402-4035-4A7A-948D-2E812B8B8A47}"/>
    <dgm:cxn modelId="{20BCCE6D-7F1A-4625-8F29-F38363A2E57F}" srcId="{24239E0E-AEAC-468F-B861-5CDF7F152D3F}" destId="{CA4DD943-A5AD-4BCC-BFA7-99253D432097}" srcOrd="2" destOrd="0" parTransId="{FD59E29C-ABBE-4CD9-84A5-9760A4106CA2}" sibTransId="{84F82A53-10AF-441D-860B-528578389FDE}"/>
    <dgm:cxn modelId="{BC86C57C-338D-40F0-9B40-B0D44F3C4FBC}" type="presOf" srcId="{FF3E6DE5-2B97-42E3-BDBC-347E2D15F545}" destId="{C16D3ABE-1A4E-4A76-A71B-139B72FBBDCB}" srcOrd="0" destOrd="0" presId="urn:microsoft.com/office/officeart/2005/8/layout/vList2"/>
    <dgm:cxn modelId="{787E56AD-D382-49B7-A65D-81F0EDFA0661}" type="presOf" srcId="{7C14B95F-3B2B-4E47-85EA-543E04717212}" destId="{5C16C77D-D207-41EF-B293-130559A49B97}" srcOrd="0" destOrd="0" presId="urn:microsoft.com/office/officeart/2005/8/layout/vList2"/>
    <dgm:cxn modelId="{5EC901C1-867B-4AD4-A8AB-393F56259826}" srcId="{24239E0E-AEAC-468F-B861-5CDF7F152D3F}" destId="{BEEC3F17-9085-4556-9939-353910E6D7AA}" srcOrd="4" destOrd="0" parTransId="{C45859C4-C627-464E-B723-C71BEB906B4F}" sibTransId="{B2396C4D-518C-448E-9BAC-F49801CD6480}"/>
    <dgm:cxn modelId="{078A1BC6-8124-4AE6-B3C7-FC4066BF1A0B}" type="presOf" srcId="{BEEC3F17-9085-4556-9939-353910E6D7AA}" destId="{A678E4B6-4E56-4402-BAB4-5049E3A03B6A}" srcOrd="0" destOrd="0" presId="urn:microsoft.com/office/officeart/2005/8/layout/vList2"/>
    <dgm:cxn modelId="{69B2C4D7-324D-463D-91D8-1C7BA64FBBDA}" type="presOf" srcId="{37784F6C-2A01-4E84-B7E9-F0267BD859D7}" destId="{50E72307-A5B2-4EA4-8F98-C14A684C5410}" srcOrd="0" destOrd="0" presId="urn:microsoft.com/office/officeart/2005/8/layout/vList2"/>
    <dgm:cxn modelId="{4C2D03EA-8D69-4B14-A72F-4A45B66369C8}" srcId="{24239E0E-AEAC-468F-B861-5CDF7F152D3F}" destId="{37784F6C-2A01-4E84-B7E9-F0267BD859D7}" srcOrd="0" destOrd="0" parTransId="{D51E0952-4131-448E-9AAF-5E66BC4CD2CB}" sibTransId="{496F13A5-7B4C-4EFF-B361-0042A19B9076}"/>
    <dgm:cxn modelId="{40BA9E13-4354-41D6-A0FE-2BE422C571AE}" type="presParOf" srcId="{E6DD0B04-5F5B-4C63-BAC1-A0C63CB7D6B6}" destId="{50E72307-A5B2-4EA4-8F98-C14A684C5410}" srcOrd="0" destOrd="0" presId="urn:microsoft.com/office/officeart/2005/8/layout/vList2"/>
    <dgm:cxn modelId="{602DD317-1FF7-448F-A39D-31BF84B23E29}" type="presParOf" srcId="{E6DD0B04-5F5B-4C63-BAC1-A0C63CB7D6B6}" destId="{AB7C1DF6-5DBD-4B10-BAA0-8B99EE7B1DCF}" srcOrd="1" destOrd="0" presId="urn:microsoft.com/office/officeart/2005/8/layout/vList2"/>
    <dgm:cxn modelId="{55862ECD-FC12-4CB9-8023-D5F031A4D2FB}" type="presParOf" srcId="{E6DD0B04-5F5B-4C63-BAC1-A0C63CB7D6B6}" destId="{C16D3ABE-1A4E-4A76-A71B-139B72FBBDCB}" srcOrd="2" destOrd="0" presId="urn:microsoft.com/office/officeart/2005/8/layout/vList2"/>
    <dgm:cxn modelId="{A720C431-28EC-4BE2-B580-4A3E475353A5}" type="presParOf" srcId="{E6DD0B04-5F5B-4C63-BAC1-A0C63CB7D6B6}" destId="{7BED43EC-A942-42D6-BDF5-FC79917E9AE9}" srcOrd="3" destOrd="0" presId="urn:microsoft.com/office/officeart/2005/8/layout/vList2"/>
    <dgm:cxn modelId="{1E2B97A5-1FC8-407A-9903-DB3366DBB358}" type="presParOf" srcId="{E6DD0B04-5F5B-4C63-BAC1-A0C63CB7D6B6}" destId="{3BCDA362-ACA7-4452-8F84-3B4CBA52F4B5}" srcOrd="4" destOrd="0" presId="urn:microsoft.com/office/officeart/2005/8/layout/vList2"/>
    <dgm:cxn modelId="{33877C0D-4225-4F83-8A9D-8D4F6EEA12D9}" type="presParOf" srcId="{E6DD0B04-5F5B-4C63-BAC1-A0C63CB7D6B6}" destId="{D160F246-42C7-4C00-BFC3-F1FC4B092367}" srcOrd="5" destOrd="0" presId="urn:microsoft.com/office/officeart/2005/8/layout/vList2"/>
    <dgm:cxn modelId="{FE244D1C-0FDE-44CB-AF0E-963748228A3B}" type="presParOf" srcId="{E6DD0B04-5F5B-4C63-BAC1-A0C63CB7D6B6}" destId="{5C16C77D-D207-41EF-B293-130559A49B97}" srcOrd="6" destOrd="0" presId="urn:microsoft.com/office/officeart/2005/8/layout/vList2"/>
    <dgm:cxn modelId="{029DBE60-C0BB-4B7B-894E-A7031A282DF1}" type="presParOf" srcId="{E6DD0B04-5F5B-4C63-BAC1-A0C63CB7D6B6}" destId="{13220A84-C29F-4983-96B2-06AB54E82966}" srcOrd="7" destOrd="0" presId="urn:microsoft.com/office/officeart/2005/8/layout/vList2"/>
    <dgm:cxn modelId="{12B3EDD5-1628-4AD7-BE7E-059A942559B0}" type="presParOf" srcId="{E6DD0B04-5F5B-4C63-BAC1-A0C63CB7D6B6}" destId="{A678E4B6-4E56-4402-BAB4-5049E3A03B6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E72307-A5B2-4EA4-8F98-C14A684C5410}">
      <dsp:nvSpPr>
        <dsp:cNvPr id="0" name=""/>
        <dsp:cNvSpPr/>
      </dsp:nvSpPr>
      <dsp:spPr>
        <a:xfrm>
          <a:off x="0" y="20193"/>
          <a:ext cx="5487771" cy="8494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Expedia’s website provide quick and responsive service</a:t>
          </a:r>
        </a:p>
      </dsp:txBody>
      <dsp:txXfrm>
        <a:off x="41465" y="61658"/>
        <a:ext cx="5404841" cy="766490"/>
      </dsp:txXfrm>
    </dsp:sp>
    <dsp:sp modelId="{C16D3ABE-1A4E-4A76-A71B-139B72FBBDCB}">
      <dsp:nvSpPr>
        <dsp:cNvPr id="0" name=""/>
        <dsp:cNvSpPr/>
      </dsp:nvSpPr>
      <dsp:spPr>
        <a:xfrm>
          <a:off x="0" y="932973"/>
          <a:ext cx="5487771" cy="8494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Minimal network latency</a:t>
          </a:r>
        </a:p>
      </dsp:txBody>
      <dsp:txXfrm>
        <a:off x="41465" y="974438"/>
        <a:ext cx="5404841" cy="766490"/>
      </dsp:txXfrm>
    </dsp:sp>
    <dsp:sp modelId="{3BCDA362-ACA7-4452-8F84-3B4CBA52F4B5}">
      <dsp:nvSpPr>
        <dsp:cNvPr id="0" name=""/>
        <dsp:cNvSpPr/>
      </dsp:nvSpPr>
      <dsp:spPr>
        <a:xfrm>
          <a:off x="0" y="1845753"/>
          <a:ext cx="5487771" cy="8494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No occurrence of Site abandonment</a:t>
          </a:r>
        </a:p>
      </dsp:txBody>
      <dsp:txXfrm>
        <a:off x="41465" y="1887218"/>
        <a:ext cx="5404841" cy="766490"/>
      </dsp:txXfrm>
    </dsp:sp>
    <dsp:sp modelId="{5C16C77D-D207-41EF-B293-130559A49B97}">
      <dsp:nvSpPr>
        <dsp:cNvPr id="0" name=""/>
        <dsp:cNvSpPr/>
      </dsp:nvSpPr>
      <dsp:spPr>
        <a:xfrm>
          <a:off x="0" y="2733219"/>
          <a:ext cx="5487771" cy="8494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High level of availability at different locations</a:t>
          </a:r>
        </a:p>
      </dsp:txBody>
      <dsp:txXfrm>
        <a:off x="41465" y="2774684"/>
        <a:ext cx="5404841" cy="766490"/>
      </dsp:txXfrm>
    </dsp:sp>
    <dsp:sp modelId="{A678E4B6-4E56-4402-BAB4-5049E3A03B6A}">
      <dsp:nvSpPr>
        <dsp:cNvPr id="0" name=""/>
        <dsp:cNvSpPr/>
      </dsp:nvSpPr>
      <dsp:spPr>
        <a:xfrm>
          <a:off x="0" y="3671313"/>
          <a:ext cx="5487771" cy="8494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Cost effective</a:t>
          </a:r>
        </a:p>
      </dsp:txBody>
      <dsp:txXfrm>
        <a:off x="41465" y="3712778"/>
        <a:ext cx="5404841" cy="7664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03.03.2023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03.03.2023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779" y="322452"/>
            <a:ext cx="5077772" cy="1171950"/>
          </a:xfrm>
        </p:spPr>
        <p:txBody>
          <a:bodyPr/>
          <a:lstStyle/>
          <a:p>
            <a:r>
              <a:rPr lang="en-US" dirty="0"/>
              <a:t>EXPEDIA INC.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Suggesting Amazon</a:t>
            </a:r>
          </a:p>
          <a:p>
            <a:r>
              <a:rPr lang="en-US" dirty="0"/>
              <a:t>EBS Volume Type </a:t>
            </a:r>
            <a:endParaRPr lang="ru-RU" dirty="0"/>
          </a:p>
        </p:txBody>
      </p:sp>
      <p:pic>
        <p:nvPicPr>
          <p:cNvPr id="12" name="Picture Placeholder 11" descr="Beautiful cliff sea town on sunset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l="14573" r="421"/>
          <a:stretch/>
        </p:blipFill>
        <p:spPr>
          <a:xfrm>
            <a:off x="4614953" y="0"/>
            <a:ext cx="7585924" cy="594957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DBA267-0355-29D6-6192-727C1E109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9" y="241824"/>
            <a:ext cx="1677880" cy="1334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3F6488-FE61-410B-E42F-38848040C4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683" t="28501" r="17202" b="26596"/>
          <a:stretch/>
        </p:blipFill>
        <p:spPr>
          <a:xfrm>
            <a:off x="2029133" y="4714849"/>
            <a:ext cx="1842116" cy="133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417"/>
            <a:ext cx="10515600" cy="676275"/>
          </a:xfrm>
        </p:spPr>
        <p:txBody>
          <a:bodyPr>
            <a:normAutofit fontScale="90000"/>
          </a:bodyPr>
          <a:lstStyle/>
          <a:p>
            <a:r>
              <a:rPr lang="en-US" dirty="0"/>
              <a:t>BENEFITS OF CLOUD-BASED SOLUTION ARCHITECTURES VS ON-PREMISES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65ABE6-D8D8-F3B8-5847-632CC73EEA8A}"/>
              </a:ext>
            </a:extLst>
          </p:cNvPr>
          <p:cNvSpPr txBox="1"/>
          <p:nvPr/>
        </p:nvSpPr>
        <p:spPr>
          <a:xfrm>
            <a:off x="1481715" y="2222773"/>
            <a:ext cx="3621856" cy="2805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000" dirty="0"/>
              <a:t>Scalability</a:t>
            </a:r>
            <a:endParaRPr lang="en-GB" sz="2000" dirty="0"/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GB" sz="2000" dirty="0"/>
              <a:t>Cost Savings</a:t>
            </a: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GB" sz="2000" dirty="0"/>
              <a:t>Flexibility and Accessibility</a:t>
            </a: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GB" sz="2000" dirty="0"/>
              <a:t>Security</a:t>
            </a: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GB" sz="2000" dirty="0"/>
              <a:t>Reliability</a:t>
            </a: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GB" sz="2000" dirty="0"/>
              <a:t>Innovation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1FB562-C0B8-6BBA-AC61-D3512B27B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113" y="2222773"/>
            <a:ext cx="1226894" cy="12268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B7918F-3D22-53AB-174E-4AE461D90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5707" y="4100588"/>
            <a:ext cx="1257301" cy="12573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85218A-4407-1F36-2D0F-23CEEA12D29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9696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43975" y="3249090"/>
            <a:ext cx="1081012" cy="108101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2148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417"/>
            <a:ext cx="10515600" cy="676275"/>
          </a:xfrm>
        </p:spPr>
        <p:txBody>
          <a:bodyPr/>
          <a:lstStyle/>
          <a:p>
            <a:r>
              <a:rPr lang="en-US" dirty="0"/>
              <a:t>CONCLUSION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65ABE6-D8D8-F3B8-5847-632CC73EEA8A}"/>
              </a:ext>
            </a:extLst>
          </p:cNvPr>
          <p:cNvSpPr txBox="1"/>
          <p:nvPr/>
        </p:nvSpPr>
        <p:spPr>
          <a:xfrm>
            <a:off x="543109" y="2649706"/>
            <a:ext cx="9365943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dirty="0"/>
              <a:t>io1 Amazon EBS SSD volume type have required performance characteristics </a:t>
            </a:r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dirty="0"/>
              <a:t>Cost optimization can be achieved using various techniques</a:t>
            </a:r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GB" dirty="0"/>
              <a:t>ESS will perform smoothly and lower latency transactions</a:t>
            </a:r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GB" dirty="0"/>
              <a:t>Security measures implementation assuring data privacy </a:t>
            </a:r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GB" dirty="0"/>
              <a:t>Benefits of Cloud solutions over On premises </a:t>
            </a:r>
          </a:p>
        </p:txBody>
      </p:sp>
      <p:pic>
        <p:nvPicPr>
          <p:cNvPr id="2052" name="Picture 4" descr="Check Mark V Letter Logo Stock Illustration - Download Image Now -  Accuracy, Agreement, Business - iStock">
            <a:extLst>
              <a:ext uri="{FF2B5EF4-FFF2-40B4-BE49-F238E27FC236}">
                <a16:creationId xmlns:a16="http://schemas.microsoft.com/office/drawing/2014/main" id="{8E457FE4-5DB0-8F13-18E4-2AB2DD0F2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461" y="428999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383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12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latin typeface="+mj-lt"/>
                <a:ea typeface="+mj-ea"/>
                <a:cs typeface="+mj-cs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FB4DD6-481F-C31D-C1D6-B1EB5B4720FB}"/>
              </a:ext>
            </a:extLst>
          </p:cNvPr>
          <p:cNvSpPr txBox="1"/>
          <p:nvPr/>
        </p:nvSpPr>
        <p:spPr>
          <a:xfrm>
            <a:off x="839788" y="2356700"/>
            <a:ext cx="3932237" cy="3512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16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https://docs.aws.amazon.com/AWSEC2/latest/UserGuide/ebs-volume-types.html#vol-type-ssd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16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https://docs.aws.amazon.com/emr/latest/ManagementGuide/emr-plan-storage.html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16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https://aws.amazon.com/ebs/pricing/Monitoring using AWS CloudTrail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16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https://digitalcloud.training/amazon-ebs/</a:t>
            </a:r>
          </a:p>
        </p:txBody>
      </p:sp>
      <p:pic>
        <p:nvPicPr>
          <p:cNvPr id="3074" name="Picture 2" descr="29 Quick Reference Guide Icon Illustrations &amp; Clip Art - iStock">
            <a:extLst>
              <a:ext uri="{FF2B5EF4-FFF2-40B4-BE49-F238E27FC236}">
                <a16:creationId xmlns:a16="http://schemas.microsoft.com/office/drawing/2014/main" id="{013D2461-A03F-A045-23EE-3F87C0FCB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53982" y="457200"/>
            <a:ext cx="3781424" cy="378142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944" y="506316"/>
            <a:ext cx="10515600" cy="1325563"/>
          </a:xfrm>
        </p:spPr>
        <p:txBody>
          <a:bodyPr/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DC636-DB75-49A5-B764-91FF21804D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4420" y="3955665"/>
            <a:ext cx="4367531" cy="524711"/>
          </a:xfrm>
        </p:spPr>
        <p:txBody>
          <a:bodyPr/>
          <a:lstStyle/>
          <a:p>
            <a:r>
              <a:rPr lang="en-US" dirty="0"/>
              <a:t>Ketan Kshirsagar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5085CC-458F-4E9F-AF16-A815111FBF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4944" y="4459773"/>
            <a:ext cx="4367531" cy="365125"/>
          </a:xfrm>
        </p:spPr>
        <p:txBody>
          <a:bodyPr/>
          <a:lstStyle/>
          <a:p>
            <a:r>
              <a:rPr lang="en-US" sz="2000" dirty="0"/>
              <a:t>Technical Consultant,</a:t>
            </a:r>
          </a:p>
          <a:p>
            <a:r>
              <a:rPr lang="en-US" sz="2000" dirty="0"/>
              <a:t>Expedia, Inc.</a:t>
            </a:r>
            <a:endParaRPr lang="ru-RU" sz="2000" dirty="0"/>
          </a:p>
        </p:txBody>
      </p:sp>
      <p:pic>
        <p:nvPicPr>
          <p:cNvPr id="16" name="Picture Placeholder 15" descr="Scenic View of Beach">
            <a:extLst>
              <a:ext uri="{FF2B5EF4-FFF2-40B4-BE49-F238E27FC236}">
                <a16:creationId xmlns:a16="http://schemas.microsoft.com/office/drawing/2014/main" id="{9AE9B74E-83A6-4E11-8B41-300A1531853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32866" r="20338"/>
          <a:stretch/>
        </p:blipFill>
        <p:spPr>
          <a:xfrm>
            <a:off x="5245189" y="1"/>
            <a:ext cx="6943003" cy="5934621"/>
          </a:xfrm>
        </p:spPr>
      </p:pic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D6F494-DE26-313E-1A62-A4009A370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2</a:t>
            </a:fld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EE7775-7785-B53F-75CE-3E23C34A5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latin typeface="+mj-lt"/>
                <a:ea typeface="+mj-ea"/>
                <a:cs typeface="+mj-cs"/>
              </a:rPr>
              <a:t>AMAZON EBS VOLUMES</a:t>
            </a:r>
          </a:p>
        </p:txBody>
      </p:sp>
      <p:sp>
        <p:nvSpPr>
          <p:cNvPr id="13" name="Subtitle 4">
            <a:extLst>
              <a:ext uri="{FF2B5EF4-FFF2-40B4-BE49-F238E27FC236}">
                <a16:creationId xmlns:a16="http://schemas.microsoft.com/office/drawing/2014/main" id="{C1FEC94E-80E0-0C5E-884F-0BC18DA5BFFE}"/>
              </a:ext>
            </a:extLst>
          </p:cNvPr>
          <p:cNvSpPr txBox="1">
            <a:spLocks/>
          </p:cNvSpPr>
          <p:nvPr/>
        </p:nvSpPr>
        <p:spPr>
          <a:xfrm>
            <a:off x="838200" y="2972620"/>
            <a:ext cx="5181600" cy="3885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marR="0" lvl="0" indent="-285750" fontAlgn="auto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1" i="0" u="none" strike="noStrike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An Amazon EBS volume is a durable, block-level storage device that you can attach to EC2 instance. </a:t>
            </a:r>
          </a:p>
          <a:p>
            <a:pPr marL="57150" marR="0" lvl="0" indent="-285750" fontAlgn="auto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20X Better than off the self disk drive</a:t>
            </a:r>
            <a:endParaRPr kumimoji="0" lang="en-US" sz="1800" b="1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C24630-4240-CD33-9731-D01160FC89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23" t="22777" r="42031" b="9858"/>
          <a:stretch/>
        </p:blipFill>
        <p:spPr>
          <a:xfrm>
            <a:off x="6283835" y="1912389"/>
            <a:ext cx="5181600" cy="38853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26935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AMAZON EBS VOLUME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</a:t>
            </a:fld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5D9238-6726-41D6-303C-0246505157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86" t="19903" r="7016" b="14854"/>
          <a:stretch/>
        </p:blipFill>
        <p:spPr>
          <a:xfrm>
            <a:off x="2323022" y="2153020"/>
            <a:ext cx="7545955" cy="38571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DBC76C7-91D6-0770-F211-B38C20902FCB}"/>
              </a:ext>
            </a:extLst>
          </p:cNvPr>
          <p:cNvSpPr/>
          <p:nvPr/>
        </p:nvSpPr>
        <p:spPr>
          <a:xfrm>
            <a:off x="1961965" y="4998127"/>
            <a:ext cx="8345010" cy="1012055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C97763-5570-3BB1-0250-359986D46A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68" t="74688" r="8471" b="16634"/>
          <a:stretch/>
        </p:blipFill>
        <p:spPr>
          <a:xfrm>
            <a:off x="2104007" y="5104658"/>
            <a:ext cx="7395099" cy="50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81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4</a:t>
            </a:fld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443" y="610233"/>
            <a:ext cx="3932237" cy="14427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latin typeface="+mj-lt"/>
                <a:ea typeface="+mj-ea"/>
                <a:cs typeface="+mj-cs"/>
              </a:rPr>
              <a:t>REQUIREMENTS OF EXPEDIA, INC.</a:t>
            </a:r>
          </a:p>
        </p:txBody>
      </p:sp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9E07FE69-1332-8C1F-63D3-DBD7993F45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2861147"/>
              </p:ext>
            </p:extLst>
          </p:nvPr>
        </p:nvGraphicFramePr>
        <p:xfrm>
          <a:off x="5218698" y="892207"/>
          <a:ext cx="5487771" cy="45409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1951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417"/>
            <a:ext cx="10515600" cy="676275"/>
          </a:xfrm>
        </p:spPr>
        <p:txBody>
          <a:bodyPr/>
          <a:lstStyle/>
          <a:p>
            <a:r>
              <a:rPr lang="en-US" dirty="0"/>
              <a:t>CHOOSING THE BEST SOLUTION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5</a:t>
            </a:fld>
            <a:endParaRPr lang="ru-RU" dirty="0"/>
          </a:p>
        </p:txBody>
      </p:sp>
      <p:pic>
        <p:nvPicPr>
          <p:cNvPr id="1026" name="Picture 2" descr="Storage for I/O-intensive SQL Server using Amazon EBS io2 Block Express | AWS  Storage Blog">
            <a:extLst>
              <a:ext uri="{FF2B5EF4-FFF2-40B4-BE49-F238E27FC236}">
                <a16:creationId xmlns:a16="http://schemas.microsoft.com/office/drawing/2014/main" id="{81873C1E-1A22-CA90-866B-B0853586C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647" y="1971675"/>
            <a:ext cx="7016706" cy="413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845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417"/>
            <a:ext cx="10515600" cy="676275"/>
          </a:xfrm>
        </p:spPr>
        <p:txBody>
          <a:bodyPr/>
          <a:lstStyle/>
          <a:p>
            <a:r>
              <a:rPr lang="en-US" dirty="0"/>
              <a:t>RECOMMENDATION 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65ABE6-D8D8-F3B8-5847-632CC73EEA8A}"/>
              </a:ext>
            </a:extLst>
          </p:cNvPr>
          <p:cNvSpPr txBox="1"/>
          <p:nvPr/>
        </p:nvSpPr>
        <p:spPr>
          <a:xfrm>
            <a:off x="1260628" y="2626958"/>
            <a:ext cx="936594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GB" dirty="0"/>
              <a:t>Ideal volume type for I/O-intensive workloads at upmost performance</a:t>
            </a:r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GB" dirty="0"/>
              <a:t>SSD-backed volumes are optimized for transactional workloads involving frequent read/write operations with small I/O size</a:t>
            </a:r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GB" dirty="0"/>
              <a:t>Provisioned IOPS(SSD) can provide required level of performance for ESS.</a:t>
            </a:r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GB" dirty="0"/>
              <a:t>Ensures ESS can run in locations physically close to customers</a:t>
            </a:r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GB" dirty="0"/>
              <a:t>Minimal network latency at all locations</a:t>
            </a:r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GB" dirty="0"/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GB" dirty="0"/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B62873D8-F2C7-13D9-9C62-0ABEEB5BF8F8}"/>
              </a:ext>
            </a:extLst>
          </p:cNvPr>
          <p:cNvSpPr txBox="1">
            <a:spLocks/>
          </p:cNvSpPr>
          <p:nvPr/>
        </p:nvSpPr>
        <p:spPr>
          <a:xfrm>
            <a:off x="838201" y="1925283"/>
            <a:ext cx="10515599" cy="7016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Provisioned IOPS SSD (io1)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636563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417"/>
            <a:ext cx="10515600" cy="676275"/>
          </a:xfrm>
        </p:spPr>
        <p:txBody>
          <a:bodyPr/>
          <a:lstStyle/>
          <a:p>
            <a:r>
              <a:rPr lang="en-US" dirty="0"/>
              <a:t>PERFORMANCE USING io1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65ABE6-D8D8-F3B8-5847-632CC73EEA8A}"/>
              </a:ext>
            </a:extLst>
          </p:cNvPr>
          <p:cNvSpPr txBox="1"/>
          <p:nvPr/>
        </p:nvSpPr>
        <p:spPr>
          <a:xfrm>
            <a:off x="1413028" y="2551975"/>
            <a:ext cx="9365943" cy="3330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GB" dirty="0"/>
              <a:t>Fulfilment of ESS requires to be errorless and quick data access</a:t>
            </a:r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GB" dirty="0"/>
              <a:t>Volume size 4GiB – 16 TiB</a:t>
            </a:r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GB" dirty="0"/>
              <a:t>Up to 64,000 IOPS per volume</a:t>
            </a:r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GB" dirty="0"/>
              <a:t>99.9% durability</a:t>
            </a:r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GB" dirty="0"/>
              <a:t>Up to 50 IOPS/GiB for io1.</a:t>
            </a:r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GB" dirty="0"/>
              <a:t>Multi-attach support</a:t>
            </a:r>
          </a:p>
        </p:txBody>
      </p:sp>
    </p:spTree>
    <p:extLst>
      <p:ext uri="{BB962C8B-B14F-4D97-AF65-F5344CB8AC3E}">
        <p14:creationId xmlns:p14="http://schemas.microsoft.com/office/powerpoint/2010/main" val="1499053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8</a:t>
            </a:fld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0378"/>
            <a:ext cx="9050518" cy="9454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latin typeface="+mj-lt"/>
                <a:ea typeface="+mj-ea"/>
                <a:cs typeface="+mj-cs"/>
              </a:rPr>
              <a:t>COST AND POTENTIAL SAVINGS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65ABE6-D8D8-F3B8-5847-632CC73EEA8A}"/>
              </a:ext>
            </a:extLst>
          </p:cNvPr>
          <p:cNvSpPr txBox="1"/>
          <p:nvPr/>
        </p:nvSpPr>
        <p:spPr>
          <a:xfrm>
            <a:off x="838200" y="1825625"/>
            <a:ext cx="5181600" cy="3929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37150" indent="-285750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b="0" i="0" dirty="0"/>
              <a:t>Provisioned IOPS SSD (io1) Volumes costs $0.125 per GB-month of provisioned storage AND $0.065 per provisioned IOPS-month </a:t>
            </a:r>
          </a:p>
          <a:p>
            <a:pPr marL="237150" indent="-285750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b="0" i="0" dirty="0"/>
              <a:t>Paying only what we use </a:t>
            </a:r>
          </a:p>
          <a:p>
            <a:pPr marL="237150" indent="-285750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b="0" i="0" dirty="0"/>
              <a:t>Reducing cost with Elasticity</a:t>
            </a:r>
          </a:p>
          <a:p>
            <a:pPr marL="237150" indent="-285750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b="0" i="0" dirty="0"/>
              <a:t>Avoiding overprovision</a:t>
            </a:r>
          </a:p>
          <a:p>
            <a:pPr marL="237150" indent="-285750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b="0" i="0" dirty="0"/>
              <a:t>Uncompromised ESS performance without expensive hardware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0E2D7D-78EA-BF4A-052D-3FD5F7D47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285" y="1825624"/>
            <a:ext cx="3929249" cy="39292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49661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417"/>
            <a:ext cx="10515600" cy="676275"/>
          </a:xfrm>
        </p:spPr>
        <p:txBody>
          <a:bodyPr/>
          <a:lstStyle/>
          <a:p>
            <a:r>
              <a:rPr lang="en-US" dirty="0"/>
              <a:t>SECURITY CONSIDERATIONS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65ABE6-D8D8-F3B8-5847-632CC73EEA8A}"/>
              </a:ext>
            </a:extLst>
          </p:cNvPr>
          <p:cNvSpPr txBox="1"/>
          <p:nvPr/>
        </p:nvSpPr>
        <p:spPr>
          <a:xfrm>
            <a:off x="447490" y="2698071"/>
            <a:ext cx="9365943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dirty="0"/>
              <a:t>Encryption using AWS Key Management Service (KMS)</a:t>
            </a:r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dirty="0"/>
              <a:t>Creating EBS Snapshots of all volumes</a:t>
            </a:r>
            <a:endParaRPr lang="en-GB" dirty="0"/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GB" dirty="0"/>
              <a:t>Access control using Amazon IAM</a:t>
            </a:r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GB" dirty="0"/>
              <a:t>Monitoring using AWS CloudTrail</a:t>
            </a:r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GB" dirty="0"/>
              <a:t>Topmost Disaster recovery </a:t>
            </a:r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GB" dirty="0"/>
              <a:t>Compliance with variety of regulations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1A1633-D4AF-9A97-4A37-EC2C3BCDA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59" y="408465"/>
            <a:ext cx="1544160" cy="154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206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2024DF7-0783-4549-86B7-A48B29FBA9C2}">
  <ds:schemaRefs>
    <ds:schemaRef ds:uri="http://schemas.microsoft.com/office/2006/metadata/properties"/>
    <ds:schemaRef ds:uri="http://purl.org/dc/dcmitype/"/>
    <ds:schemaRef ds:uri="fb0879af-3eba-417a-a55a-ffe6dcd6ca77"/>
    <ds:schemaRef ds:uri="http://schemas.microsoft.com/office/infopath/2007/PartnerControls"/>
    <ds:schemaRef ds:uri="http://www.w3.org/XML/1998/namespace"/>
    <ds:schemaRef ds:uri="http://purl.org/dc/elements/1.1/"/>
    <ds:schemaRef ds:uri="http://schemas.microsoft.com/office/2006/documentManagement/types"/>
    <ds:schemaRef ds:uri="6dc4bcd6-49db-4c07-9060-8acfc67cef9f"/>
    <ds:schemaRef ds:uri="http://schemas.openxmlformats.org/package/2006/metadata/core-properties"/>
    <ds:schemaRef ds:uri="http://schemas.microsoft.com/sharepoint/v3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Fun vacation presentation</Template>
  <TotalTime>1166</TotalTime>
  <Words>404</Words>
  <Application>Microsoft Office PowerPoint</Application>
  <PresentationFormat>Widescreen</PresentationFormat>
  <Paragraphs>75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Wingdings</vt:lpstr>
      <vt:lpstr>Office Theme</vt:lpstr>
      <vt:lpstr>EXPEDIA INC.</vt:lpstr>
      <vt:lpstr>AMAZON EBS VOLUMES</vt:lpstr>
      <vt:lpstr>TYPES OF AMAZON EBS VOLUME</vt:lpstr>
      <vt:lpstr>REQUIREMENTS OF EXPEDIA, INC.</vt:lpstr>
      <vt:lpstr>CHOOSING THE BEST SOLUTION</vt:lpstr>
      <vt:lpstr>RECOMMENDATION </vt:lpstr>
      <vt:lpstr>PERFORMANCE USING io1</vt:lpstr>
      <vt:lpstr>COST AND POTENTIAL SAVINGS</vt:lpstr>
      <vt:lpstr>SECURITY CONSIDERATIONS</vt:lpstr>
      <vt:lpstr>BENEFITS OF CLOUD-BASED SOLUTION ARCHITECTURES VS ON-PREMISES</vt:lpstr>
      <vt:lpstr>CONCLUSION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EXPEDIA INC.</dc:title>
  <dc:creator>Ketan Kshirsagar</dc:creator>
  <cp:lastModifiedBy>Ketan Kshirsagar</cp:lastModifiedBy>
  <cp:revision>10</cp:revision>
  <dcterms:created xsi:type="dcterms:W3CDTF">2023-03-01T00:39:17Z</dcterms:created>
  <dcterms:modified xsi:type="dcterms:W3CDTF">2023-03-04T03:32:27Z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